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1" r:id="rId3"/>
    <p:sldId id="344" r:id="rId4"/>
    <p:sldId id="304" r:id="rId5"/>
    <p:sldId id="305" r:id="rId6"/>
    <p:sldId id="306" r:id="rId7"/>
    <p:sldId id="284" r:id="rId8"/>
    <p:sldId id="291" r:id="rId9"/>
    <p:sldId id="339" r:id="rId10"/>
    <p:sldId id="287" r:id="rId11"/>
    <p:sldId id="308" r:id="rId12"/>
    <p:sldId id="309" r:id="rId13"/>
    <p:sldId id="319" r:id="rId14"/>
    <p:sldId id="320" r:id="rId15"/>
    <p:sldId id="343" r:id="rId16"/>
    <p:sldId id="30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15A99"/>
    <a:srgbClr val="477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8" autoAdjust="0"/>
    <p:restoredTop sz="96405" autoAdjust="0"/>
  </p:normalViewPr>
  <p:slideViewPr>
    <p:cSldViewPr>
      <p:cViewPr varScale="1">
        <p:scale>
          <a:sx n="131" d="100"/>
          <a:sy n="131" d="100"/>
        </p:scale>
        <p:origin x="168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0FC79-05F5-46C7-B7F8-FC46C131CEDE}" type="datetimeFigureOut">
              <a:rPr lang="en-US" smtClean="0"/>
              <a:pPr/>
              <a:t>9/20/20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EA255-A190-42B1-BA34-CB59040DC7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68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6CBC8-EA5F-425A-AF50-8290F0F4A565}" type="datetimeFigureOut">
              <a:rPr lang="en-US" smtClean="0"/>
              <a:pPr/>
              <a:t>9/20/20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46101-E2B8-43B9-8C3B-C1BE7C408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1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8686800" cy="1981200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200" b="1"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r">
              <a:defRPr b="1" cap="none" spc="15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9BE89-6F4A-4819-807E-B0DF759CDE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r">
              <a:defRPr b="1" cap="none" spc="15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9BE89-6F4A-4819-807E-B0DF759CDE0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OASTAL_FC_Logo_2col.jpg"/>
          <p:cNvPicPr>
            <a:picLocks noChangeAspect="1"/>
          </p:cNvPicPr>
          <p:nvPr userDrawn="1"/>
        </p:nvPicPr>
        <p:blipFill>
          <a:blip r:embed="rId2" cstate="print"/>
          <a:srcRect l="5947" t="6250" r="4840"/>
          <a:stretch>
            <a:fillRect/>
          </a:stretch>
        </p:blipFill>
        <p:spPr>
          <a:xfrm>
            <a:off x="228600" y="6248400"/>
            <a:ext cx="6096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</a:ln>
          <a:effectLst>
            <a:softEdge rad="31750"/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000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4800"/>
            <a:ext cx="6248400" cy="13319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2800" b="1" cap="none" baseline="0"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1676400"/>
            <a:ext cx="6248400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9BE89-6F4A-4819-807E-B0DF759CDE0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COASTAL_FC_Logo_2co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1782290" cy="1696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7081515" cy="4572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b="1" cap="none" spc="15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/>
              <a:t>Coastal Football Club</a:t>
            </a:r>
          </a:p>
          <a:p>
            <a:r>
              <a:rPr lang="en-US"/>
              <a:t>www.coastalfc.ca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322064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322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324600"/>
            <a:ext cx="733864" cy="274320"/>
          </a:xfrm>
        </p:spPr>
        <p:txBody>
          <a:bodyPr/>
          <a:lstStyle/>
          <a:p>
            <a:fld id="{D669BE89-6F4A-4819-807E-B0DF759CDE0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COASTAL_FC_Logo_2col.jpg"/>
          <p:cNvPicPr>
            <a:picLocks noChangeAspect="1"/>
          </p:cNvPicPr>
          <p:nvPr userDrawn="1"/>
        </p:nvPicPr>
        <p:blipFill>
          <a:blip r:embed="rId2" cstate="print"/>
          <a:srcRect l="5947" t="6250" r="4840"/>
          <a:stretch>
            <a:fillRect/>
          </a:stretch>
        </p:blipFill>
        <p:spPr>
          <a:xfrm>
            <a:off x="228600" y="6248400"/>
            <a:ext cx="6096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</a:ln>
          <a:effectLst>
            <a:softEdge rad="31750"/>
          </a:effec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90600" y="6400800"/>
            <a:ext cx="7081515" cy="4572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>
              <a:defRPr b="1" cap="none" spc="15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Coastal Football Club</a:t>
            </a:r>
          </a:p>
          <a:p>
            <a:r>
              <a:rPr lang="en-US" dirty="0"/>
              <a:t>www.coastalfc.ca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3528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3659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324600"/>
            <a:ext cx="7081515" cy="350519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>
              <a:defRPr b="1" cap="none" spc="15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Coastal Football Club</a:t>
            </a:r>
          </a:p>
          <a:p>
            <a:r>
              <a:rPr lang="en-US" dirty="0"/>
              <a:t>www.coastalfc.ca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733864" cy="274320"/>
          </a:xfrm>
        </p:spPr>
        <p:txBody>
          <a:bodyPr/>
          <a:lstStyle/>
          <a:p>
            <a:fld id="{D669BE89-6F4A-4819-807E-B0DF759CDE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COASTAL_FC_Logo_2col.jpg"/>
          <p:cNvPicPr>
            <a:picLocks noChangeAspect="1"/>
          </p:cNvPicPr>
          <p:nvPr userDrawn="1"/>
        </p:nvPicPr>
        <p:blipFill>
          <a:blip r:embed="rId2" cstate="print"/>
          <a:srcRect l="5947" t="6250" r="4840"/>
          <a:stretch>
            <a:fillRect/>
          </a:stretch>
        </p:blipFill>
        <p:spPr>
          <a:xfrm>
            <a:off x="152400" y="617220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</a:ln>
          <a:effectLst>
            <a:softEdge rad="31750"/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ltGray">
          <a:xfrm rot="16200000">
            <a:off x="-2438400" y="2438400"/>
            <a:ext cx="6858000" cy="19812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 userDrawn="1"/>
        </p:nvSpPr>
        <p:spPr bwMode="invGray">
          <a:xfrm rot="16200000">
            <a:off x="-1424940" y="3406140"/>
            <a:ext cx="6858000" cy="45719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4" name="Picture 13" descr="COASTAL_FC_Logo_2co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96200" y="5770325"/>
            <a:ext cx="1143000" cy="108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6350">
            <a:solidFill>
              <a:schemeClr val="bg1"/>
            </a:solidFill>
          </a:ln>
          <a:effectLst/>
        </p:spPr>
      </p:pic>
      <p:sp>
        <p:nvSpPr>
          <p:cNvPr id="16" name="TextBox 15"/>
          <p:cNvSpPr txBox="1"/>
          <p:nvPr userDrawn="1"/>
        </p:nvSpPr>
        <p:spPr>
          <a:xfrm>
            <a:off x="4419600" y="6273225"/>
            <a:ext cx="3200400" cy="584775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en-US" sz="1600" b="1" cap="none" spc="150" dirty="0">
                <a:ln w="11430"/>
                <a:solidFill>
                  <a:schemeClr val="bg1"/>
                </a:solidFill>
                <a:effectLst/>
              </a:rPr>
              <a:t>Coastal</a:t>
            </a:r>
            <a:r>
              <a:rPr lang="en-US" sz="1600" b="1" cap="none" spc="150" baseline="0" dirty="0">
                <a:ln w="11430"/>
                <a:solidFill>
                  <a:schemeClr val="bg1"/>
                </a:solidFill>
                <a:effectLst/>
              </a:rPr>
              <a:t> Football Club</a:t>
            </a:r>
            <a:endParaRPr lang="en-US" sz="1600" b="1" cap="none" spc="150" dirty="0">
              <a:ln w="11430"/>
              <a:solidFill>
                <a:schemeClr val="bg1"/>
              </a:solidFill>
              <a:effectLst/>
            </a:endParaRPr>
          </a:p>
          <a:p>
            <a:pPr algn="r"/>
            <a:r>
              <a:rPr lang="en-US" sz="1600" b="1" cap="none" spc="150" dirty="0">
                <a:ln w="11430"/>
                <a:solidFill>
                  <a:schemeClr val="bg1"/>
                </a:solidFill>
                <a:effectLst/>
              </a:rPr>
              <a:t>www.coastalfc.ca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15A99"/>
            </a:gs>
            <a:gs pos="12000">
              <a:schemeClr val="bg2">
                <a:tint val="48000"/>
                <a:satMod val="300000"/>
              </a:schemeClr>
            </a:gs>
            <a:gs pos="20000">
              <a:schemeClr val="bg2">
                <a:tint val="49000"/>
                <a:satMod val="300000"/>
              </a:schemeClr>
            </a:gs>
            <a:gs pos="100000">
              <a:schemeClr val="bg2">
                <a:shade val="30000"/>
              </a:schemeClr>
            </a:gs>
          </a:gsLst>
          <a:path path="circle">
            <a:fillToRect l="10000" t="-25000" r="10000" b="125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AA624E1-320F-4B72-B875-2A3726D271B7}" type="datetime1">
              <a:rPr lang="en-US" smtClean="0"/>
              <a:pPr/>
              <a:t>9/20/20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eaLnBrk="1" latinLnBrk="0" hangingPunct="1">
              <a:defRPr kumimoji="0" sz="1200" b="1" cap="none" spc="15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669BE89-6F4A-4819-807E-B0DF759CDE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8" r:id="rId5"/>
    <p:sldLayoutId id="2147483667" r:id="rId6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astalfc.ca/images/documents/CodeofConductParent.pdf" TargetMode="External"/><Relationship Id="rId2" Type="http://schemas.openxmlformats.org/officeDocument/2006/relationships/hyperlink" Target="http://coastalfc.ca/images/documents/PlayerCodeofConduc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astalfc.ca/images/documents/CodeofConductTeamStaff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bcsoccer.net/files/AboutUs/BylawsRulesRegsPolicies/HarrassmentPolicy_March2010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astalfc.ca/index.php/about-coastal-fc/coastal-fc-contacts" TargetMode="External"/><Relationship Id="rId2" Type="http://schemas.openxmlformats.org/officeDocument/2006/relationships/hyperlink" Target="http://www.coastalfc.c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occerclubwear.com/coastalfc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077200" cy="16002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Team Parent Meeting</a:t>
            </a:r>
            <a:b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3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COASTAL_FC_Logo_2c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667000"/>
            <a:ext cx="2743200" cy="2610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429000" y="3048000"/>
            <a:ext cx="5181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Date: 	  	</a:t>
            </a:r>
          </a:p>
          <a:p>
            <a:r>
              <a:rPr lang="en-US" sz="2600" dirty="0"/>
              <a:t>Location: 	</a:t>
            </a:r>
          </a:p>
          <a:p>
            <a:r>
              <a:rPr lang="en-US" sz="2600" dirty="0"/>
              <a:t>Time:		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Code of Conduct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Ø"/>
            </a:pPr>
            <a:r>
              <a:rPr lang="en-US" dirty="0"/>
              <a:t>All coaches, players, parents are required to sign. 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Team Manager to collect and provide to the club as required</a:t>
            </a:r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/>
              <a:t>Team staff responsible for actions of all team members (staff, parents, players)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sz="2900" dirty="0">
                <a:hlinkClick r:id="rId2"/>
              </a:rPr>
              <a:t>Player Code</a:t>
            </a:r>
            <a:r>
              <a:rPr lang="en-US" sz="2900" dirty="0"/>
              <a:t>	</a:t>
            </a:r>
            <a:r>
              <a:rPr lang="en-US" sz="2900" dirty="0">
                <a:hlinkClick r:id="rId3"/>
              </a:rPr>
              <a:t>Parent Code</a:t>
            </a:r>
            <a:r>
              <a:rPr lang="en-US" sz="2900" dirty="0"/>
              <a:t>	</a:t>
            </a:r>
            <a:r>
              <a:rPr lang="en-US" sz="2900" dirty="0">
                <a:hlinkClick r:id="rId4"/>
              </a:rPr>
              <a:t>Team Staff Code</a:t>
            </a:r>
            <a:endParaRPr lang="en-US" sz="2900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0621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Referee Abuse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4876800" cy="44196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/>
              <a:t>ZERO TOLERANCE for abuse of match officials – no exceptions!</a:t>
            </a:r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/>
              <a:t>Significant discipline (suspensions)</a:t>
            </a:r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/>
              <a:t>Referees are learning!!</a:t>
            </a:r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/>
              <a:t>How would you want someone to treat your child?</a:t>
            </a:r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/>
              <a:t>Bring concerns forward after the game – cool down!!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828800"/>
            <a:ext cx="25019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5840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Harassment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Ø"/>
            </a:pPr>
            <a:r>
              <a:rPr lang="en-US" dirty="0"/>
              <a:t>Definition &amp; Examples</a:t>
            </a:r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/>
              <a:t>Zero Tolerance! </a:t>
            </a:r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/>
              <a:t>Applies everywhere - All the time</a:t>
            </a:r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>
                <a:hlinkClick r:id="rId2"/>
              </a:rPr>
              <a:t>BC Soccer policy</a:t>
            </a:r>
            <a:endParaRPr lang="en-US" dirty="0"/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/>
              <a:t>All complaints will be investigated in full confidence (for all parties)</a:t>
            </a:r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58142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Coastal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CA" b="1" u="sng" dirty="0"/>
              <a:t>“Player First” </a:t>
            </a:r>
            <a:r>
              <a:rPr lang="en-CA" dirty="0"/>
              <a:t>– Not coach, not team, not club…..PLAYER!</a:t>
            </a:r>
          </a:p>
          <a:p>
            <a:pPr marL="457200" indent="-457200">
              <a:buFont typeface="Wingdings" charset="2"/>
              <a:buChar char="Ø"/>
            </a:pPr>
            <a:endParaRPr lang="en-CA" dirty="0"/>
          </a:p>
          <a:p>
            <a:pPr marL="457200" indent="-457200">
              <a:buFont typeface="Wingdings" charset="2"/>
              <a:buChar char="Ø"/>
            </a:pPr>
            <a:r>
              <a:rPr lang="en-CA" b="1" dirty="0"/>
              <a:t>Player Advancement</a:t>
            </a:r>
          </a:p>
          <a:p>
            <a:pPr marL="749808" lvl="1" indent="-457200">
              <a:buFont typeface="Wingdings" charset="2"/>
              <a:buChar char="Ø"/>
            </a:pPr>
            <a:r>
              <a:rPr lang="en-CA" dirty="0"/>
              <a:t>Based on ability, not age </a:t>
            </a:r>
          </a:p>
          <a:p>
            <a:pPr marL="749808" lvl="1" indent="-457200">
              <a:buFont typeface="Wingdings" charset="2"/>
              <a:buChar char="Ø"/>
            </a:pPr>
            <a:r>
              <a:rPr lang="en-CA" dirty="0"/>
              <a:t>If they are good enough, they are old enough…..we don’t hold back or rob individual players of developmental opportunities.</a:t>
            </a:r>
          </a:p>
          <a:p>
            <a:pPr marL="749808" lvl="1" indent="-457200">
              <a:buFont typeface="Wingdings" charset="2"/>
              <a:buChar char="Ø"/>
            </a:pPr>
            <a:endParaRPr lang="en-CA" dirty="0"/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Fun environment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dirty="0"/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50% playing time for all players over the course of the season</a:t>
            </a:r>
          </a:p>
          <a:p>
            <a:pPr marL="292608" lvl="1" indent="0">
              <a:buNone/>
            </a:pPr>
            <a:endParaRPr lang="en-CA" dirty="0"/>
          </a:p>
          <a:p>
            <a:pPr marL="292608" lvl="1" indent="0">
              <a:buNone/>
            </a:pPr>
            <a:endParaRPr lang="en-CA" dirty="0"/>
          </a:p>
          <a:p>
            <a:pPr marL="749808" lvl="1" indent="-457200">
              <a:buFont typeface="Wingdings" charset="2"/>
              <a:buChar char="Ø"/>
            </a:pPr>
            <a:endParaRPr lang="en-CA" dirty="0"/>
          </a:p>
          <a:p>
            <a:pPr marL="292608" lvl="1" indent="0">
              <a:buNone/>
            </a:pPr>
            <a:endParaRPr lang="en-CA" dirty="0"/>
          </a:p>
          <a:p>
            <a:pPr marL="749808" lvl="1" indent="-457200">
              <a:buFont typeface="Wingdings" charset="2"/>
              <a:buChar char="Ø"/>
            </a:pPr>
            <a:endParaRPr lang="en-CA" dirty="0"/>
          </a:p>
          <a:p>
            <a:pPr marL="749808" lvl="1" indent="-457200">
              <a:buFont typeface="Wingdings" charset="2"/>
              <a:buChar char="Ø"/>
            </a:pP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812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Development Pillars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en-CA" dirty="0"/>
              <a:t>What do we need to develop?</a:t>
            </a:r>
          </a:p>
          <a:p>
            <a:pPr marL="118872" indent="0">
              <a:buNone/>
            </a:pPr>
            <a:endParaRPr lang="en-CA" dirty="0"/>
          </a:p>
          <a:p>
            <a:pPr>
              <a:buFont typeface="Wingdings" charset="2"/>
              <a:buChar char="Ø"/>
            </a:pPr>
            <a:r>
              <a:rPr lang="en-CA" dirty="0"/>
              <a:t>Technical – Ability to dribble, pass, receive, be comfortable with the ball - No technique, no tactic!</a:t>
            </a:r>
          </a:p>
          <a:p>
            <a:pPr>
              <a:buFont typeface="Wingdings" charset="2"/>
              <a:buChar char="Ø"/>
            </a:pPr>
            <a:endParaRPr lang="en-CA" dirty="0"/>
          </a:p>
          <a:p>
            <a:pPr>
              <a:buFont typeface="Wingdings" charset="2"/>
              <a:buChar char="Ø"/>
            </a:pPr>
            <a:r>
              <a:rPr lang="en-CA" dirty="0"/>
              <a:t>Tactical – Understand when, where and how to attack and defend</a:t>
            </a:r>
          </a:p>
          <a:p>
            <a:pPr>
              <a:buFont typeface="Wingdings" charset="2"/>
              <a:buChar char="Ø"/>
            </a:pPr>
            <a:endParaRPr lang="en-CA" dirty="0"/>
          </a:p>
          <a:p>
            <a:pPr>
              <a:buFont typeface="Wingdings" charset="2"/>
              <a:buChar char="Ø"/>
            </a:pPr>
            <a:r>
              <a:rPr lang="en-CA" dirty="0"/>
              <a:t>Psychological – Self confidence, positive attitude, concentration, behaviour in a group setting</a:t>
            </a:r>
          </a:p>
          <a:p>
            <a:pPr marL="118872" indent="0">
              <a:buNone/>
            </a:pPr>
            <a:endParaRPr lang="en-CA" dirty="0"/>
          </a:p>
          <a:p>
            <a:pPr>
              <a:buFont typeface="Wingdings" charset="2"/>
              <a:buChar char="Ø"/>
            </a:pPr>
            <a:r>
              <a:rPr lang="en-CA" dirty="0"/>
              <a:t>Physical – Agility, Balance, Coordination (ABCs) through fun activities</a:t>
            </a:r>
          </a:p>
          <a:p>
            <a:pPr>
              <a:buFont typeface="Wingdings" charset="2"/>
              <a:buChar char="Ø"/>
            </a:pPr>
            <a:endParaRPr lang="en-CA" dirty="0"/>
          </a:p>
          <a:p>
            <a:pPr>
              <a:buFont typeface="Wingdings" charset="2"/>
              <a:buChar char="Ø"/>
            </a:pP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53462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Team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Arrive on time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dirty="0"/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Parents behind the fence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dirty="0"/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Coaches coach, parents support (No coaching from sidelines)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dirty="0"/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Issues or concerns – Talk to coach (24 hour rule)</a:t>
            </a:r>
          </a:p>
        </p:txBody>
      </p:sp>
    </p:spTree>
    <p:extLst>
      <p:ext uri="{BB962C8B-B14F-4D97-AF65-F5344CB8AC3E}">
        <p14:creationId xmlns:p14="http://schemas.microsoft.com/office/powerpoint/2010/main" val="535473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k\AppData\Local\Temp\COASTAL_FC_Logo_2c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4290060" cy="465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53200" y="3200400"/>
            <a:ext cx="228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49477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dirty="0"/>
              <a:t>Introductions – Team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800" b="1" dirty="0"/>
              <a:t>Head Coach:</a:t>
            </a:r>
          </a:p>
          <a:p>
            <a:pPr marL="118872" indent="0">
              <a:buNone/>
            </a:pPr>
            <a:endParaRPr lang="en-US" sz="2800" b="1" dirty="0"/>
          </a:p>
          <a:p>
            <a:pPr marL="118872" indent="0">
              <a:buNone/>
            </a:pPr>
            <a:r>
              <a:rPr lang="en-US" sz="2800" b="1" dirty="0"/>
              <a:t>Assistant Coach:</a:t>
            </a:r>
          </a:p>
          <a:p>
            <a:pPr marL="118872" indent="0">
              <a:buNone/>
            </a:pPr>
            <a:endParaRPr lang="en-US" sz="2800" b="1" dirty="0"/>
          </a:p>
          <a:p>
            <a:pPr marL="118872" indent="0">
              <a:buNone/>
            </a:pPr>
            <a:r>
              <a:rPr lang="en-US" sz="2800" b="1" dirty="0"/>
              <a:t>Manager:</a:t>
            </a:r>
            <a:endParaRPr lang="en-US" sz="2800" dirty="0"/>
          </a:p>
          <a:p>
            <a:pPr marL="118872" indent="0">
              <a:buNone/>
            </a:pPr>
            <a:endParaRPr lang="en-US" sz="2400" dirty="0"/>
          </a:p>
          <a:p>
            <a:pPr marL="118872" indent="0">
              <a:buNone/>
            </a:pPr>
            <a:endParaRPr lang="en-US" sz="2400" dirty="0"/>
          </a:p>
          <a:p>
            <a:pPr marL="118872" indent="0">
              <a:buNone/>
            </a:pPr>
            <a:endParaRPr lang="en-US" sz="2400" dirty="0"/>
          </a:p>
          <a:p>
            <a:pPr marL="118872" indent="0">
              <a:buNone/>
            </a:pPr>
            <a:endParaRPr lang="en-US" sz="2400" dirty="0"/>
          </a:p>
          <a:p>
            <a:pPr marL="118872" indent="0">
              <a:buNone/>
            </a:pPr>
            <a:endParaRPr lang="en-US" sz="2400" dirty="0"/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6107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Introductions -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578352"/>
          </a:xfrm>
        </p:spPr>
        <p:txBody>
          <a:bodyPr>
            <a:normAutofit fontScale="55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sz="2600" dirty="0"/>
              <a:t>Chris Murphy			Executive Director</a:t>
            </a:r>
          </a:p>
          <a:p>
            <a:pPr>
              <a:buFont typeface="Wingdings" charset="2"/>
              <a:buChar char="Ø"/>
            </a:pPr>
            <a:endParaRPr lang="en-US" sz="2600" dirty="0"/>
          </a:p>
          <a:p>
            <a:pPr>
              <a:buFont typeface="Wingdings" charset="2"/>
              <a:buChar char="Ø"/>
            </a:pPr>
            <a:r>
              <a:rPr lang="en-US" sz="2600" dirty="0"/>
              <a:t>Mark McQueen 			Technical Director</a:t>
            </a:r>
            <a:br>
              <a:rPr lang="en-US" sz="2600" dirty="0"/>
            </a:br>
            <a:endParaRPr lang="en-US" sz="2200" dirty="0"/>
          </a:p>
          <a:p>
            <a:pPr>
              <a:buFont typeface="Wingdings" charset="2"/>
              <a:buChar char="Ø"/>
            </a:pPr>
            <a:r>
              <a:rPr lang="en-US" sz="2600" dirty="0"/>
              <a:t>Nour Fathy			Assistant Technical Director </a:t>
            </a:r>
            <a:r>
              <a:rPr lang="mr-IN" sz="2600" dirty="0"/>
              <a:t>–</a:t>
            </a:r>
            <a:r>
              <a:rPr lang="en-CA" sz="2600" dirty="0"/>
              <a:t> </a:t>
            </a:r>
            <a:r>
              <a:rPr lang="en-US" sz="2600" dirty="0"/>
              <a:t>Academy/U9-U12</a:t>
            </a:r>
          </a:p>
          <a:p>
            <a:pPr>
              <a:buFont typeface="Wingdings" charset="2"/>
              <a:buChar char="Ø"/>
            </a:pPr>
            <a:endParaRPr lang="en-US" sz="2600" dirty="0"/>
          </a:p>
          <a:p>
            <a:pPr>
              <a:buFont typeface="Wingdings" charset="2"/>
              <a:buChar char="Ø"/>
            </a:pPr>
            <a:r>
              <a:rPr lang="en-US" sz="2600" dirty="0"/>
              <a:t>Steven Duffy			Senior Staff Coach – Cubs/U5-U8</a:t>
            </a:r>
          </a:p>
          <a:p>
            <a:pPr>
              <a:buFont typeface="Wingdings" charset="2"/>
              <a:buChar char="Ø"/>
            </a:pPr>
            <a:endParaRPr lang="en-US" sz="2600" dirty="0"/>
          </a:p>
          <a:p>
            <a:pPr>
              <a:buFont typeface="Wingdings" charset="2"/>
              <a:buChar char="Ø"/>
            </a:pPr>
            <a:r>
              <a:rPr lang="en-US" sz="2600" dirty="0"/>
              <a:t>Jay Caffrey			Senior Staff Coach – Divisional U13-U18</a:t>
            </a:r>
          </a:p>
          <a:p>
            <a:pPr>
              <a:buFont typeface="Wingdings" charset="2"/>
              <a:buChar char="Ø"/>
            </a:pPr>
            <a:endParaRPr lang="en-US" sz="2600" dirty="0"/>
          </a:p>
          <a:p>
            <a:pPr>
              <a:buFont typeface="Wingdings" charset="2"/>
              <a:buChar char="Ø"/>
            </a:pPr>
            <a:r>
              <a:rPr lang="en-US" sz="2600" dirty="0"/>
              <a:t>Shelley Chin			Member Services Coordinator (U9-U18)</a:t>
            </a:r>
          </a:p>
          <a:p>
            <a:pPr>
              <a:buFont typeface="Wingdings" charset="2"/>
              <a:buChar char="Ø"/>
            </a:pPr>
            <a:endParaRPr lang="en-US" sz="2600" dirty="0"/>
          </a:p>
          <a:p>
            <a:pPr>
              <a:buFont typeface="Wingdings" charset="2"/>
              <a:buChar char="Ø"/>
            </a:pPr>
            <a:r>
              <a:rPr lang="en-US" sz="2600" dirty="0"/>
              <a:t>Lindsay </a:t>
            </a:r>
            <a:r>
              <a:rPr lang="en-US" sz="2600" dirty="0" err="1"/>
              <a:t>Zygarliski</a:t>
            </a:r>
            <a:r>
              <a:rPr lang="en-US" sz="2600" dirty="0"/>
              <a:t>		Member Services Coordinator (U5-U8 &amp; Indoor Facility)</a:t>
            </a:r>
          </a:p>
          <a:p>
            <a:pPr>
              <a:buFont typeface="Wingdings" charset="2"/>
              <a:buChar char="Ø"/>
            </a:pPr>
            <a:endParaRPr lang="en-US" sz="2600" dirty="0"/>
          </a:p>
          <a:p>
            <a:pPr>
              <a:buFont typeface="Wingdings" charset="2"/>
              <a:buChar char="Ø"/>
            </a:pPr>
            <a:r>
              <a:rPr lang="en-US" sz="2600" dirty="0"/>
              <a:t>Carina Steer			Registrar</a:t>
            </a:r>
          </a:p>
          <a:p>
            <a:pPr>
              <a:buFont typeface="Wingdings" charset="2"/>
              <a:buChar char="Ø"/>
            </a:pPr>
            <a:endParaRPr lang="en-US" sz="2600" dirty="0"/>
          </a:p>
          <a:p>
            <a:pPr>
              <a:buFont typeface="Wingdings" charset="2"/>
              <a:buChar char="Ø"/>
            </a:pPr>
            <a:r>
              <a:rPr lang="en-US" sz="2600" dirty="0"/>
              <a:t>Mem Xavier			Operations Manager</a:t>
            </a:r>
          </a:p>
          <a:p>
            <a:pPr>
              <a:buFont typeface="Wingdings" charset="2"/>
              <a:buChar char="Ø"/>
            </a:pPr>
            <a:endParaRPr lang="en-US" sz="2600" dirty="0"/>
          </a:p>
          <a:p>
            <a:pPr>
              <a:buFont typeface="Wingdings" charset="2"/>
              <a:buChar char="Ø"/>
            </a:pPr>
            <a:r>
              <a:rPr lang="en-US" sz="2600" dirty="0"/>
              <a:t>Antonio Hurtado-Coll		Referee Manager</a:t>
            </a:r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0"/>
            <a:ext cx="7315200" cy="1511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6372016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We are here to SUPPORT you! </a:t>
            </a:r>
          </a:p>
        </p:txBody>
      </p:sp>
    </p:spTree>
    <p:extLst>
      <p:ext uri="{BB962C8B-B14F-4D97-AF65-F5344CB8AC3E}">
        <p14:creationId xmlns:p14="http://schemas.microsoft.com/office/powerpoint/2010/main" val="270001315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Technical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038600" cy="4398264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b="1" u="sng" dirty="0"/>
              <a:t>Head Coach</a:t>
            </a:r>
          </a:p>
          <a:p>
            <a:pPr>
              <a:buFont typeface="Wingdings" charset="2"/>
              <a:buChar char="Ø"/>
            </a:pPr>
            <a:endParaRPr lang="en-US" dirty="0"/>
          </a:p>
          <a:p>
            <a:r>
              <a:rPr lang="en-US" dirty="0"/>
              <a:t>Implement Club Curriculum</a:t>
            </a:r>
          </a:p>
          <a:p>
            <a:r>
              <a:rPr lang="en-US" dirty="0"/>
              <a:t>Run Practices</a:t>
            </a:r>
          </a:p>
          <a:p>
            <a:r>
              <a:rPr lang="en-US" dirty="0"/>
              <a:t>Coach Games</a:t>
            </a:r>
          </a:p>
          <a:p>
            <a:r>
              <a:rPr lang="en-US" dirty="0"/>
              <a:t>Player Report Cards</a:t>
            </a:r>
          </a:p>
          <a:p>
            <a:r>
              <a:rPr lang="en-US" dirty="0"/>
              <a:t>Feedback to Parents</a:t>
            </a:r>
          </a:p>
          <a:p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828800"/>
            <a:ext cx="3824023" cy="4343400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b="1" u="sng" dirty="0"/>
              <a:t>Assistant Coach</a:t>
            </a:r>
          </a:p>
          <a:p>
            <a:pPr marL="118872" indent="0">
              <a:buNone/>
            </a:pPr>
            <a:endParaRPr lang="en-US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Assist implementation of club curriculum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Assist in Practices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Assist in Games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Assist in Player report cards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4903968"/>
            <a:ext cx="1435100" cy="191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3154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Administrative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 algn="ctr">
              <a:buNone/>
            </a:pPr>
            <a:r>
              <a:rPr lang="en-US" b="1" u="sng" dirty="0"/>
              <a:t>Manager</a:t>
            </a:r>
          </a:p>
          <a:p>
            <a:endParaRPr lang="en-US" sz="2000" dirty="0"/>
          </a:p>
          <a:p>
            <a:pPr marL="118872" indent="0">
              <a:buNone/>
            </a:pPr>
            <a:r>
              <a:rPr lang="en-US" sz="2000" dirty="0"/>
              <a:t>Communication – Player/Parent &lt;&gt; Manager &lt;&gt; Club Administrative Staff </a:t>
            </a:r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r>
              <a:rPr lang="en-US" sz="2000" dirty="0"/>
              <a:t>Communicate general team information and club information requirements:</a:t>
            </a:r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r>
              <a:rPr lang="en-US" sz="2000" dirty="0"/>
              <a:t>Code of conduct collection</a:t>
            </a:r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r>
              <a:rPr lang="en-US" sz="2000" dirty="0"/>
              <a:t>Game schedule</a:t>
            </a:r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r>
              <a:rPr lang="en-US" sz="2000" dirty="0"/>
              <a:t>Practice schedule</a:t>
            </a:r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r>
              <a:rPr lang="en-US" sz="2000" dirty="0"/>
              <a:t>Photo day</a:t>
            </a:r>
          </a:p>
          <a:p>
            <a:pPr marL="118872" indent="0"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665" y="4013200"/>
            <a:ext cx="242146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1317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400" dirty="0"/>
              <a:t>Club Website:			</a:t>
            </a:r>
            <a:r>
              <a:rPr lang="en-US" sz="2400" dirty="0">
                <a:hlinkClick r:id="rId2"/>
              </a:rPr>
              <a:t>www.coastalfc.ca</a:t>
            </a:r>
            <a:endParaRPr lang="en-US" sz="2400" dirty="0"/>
          </a:p>
          <a:p>
            <a:pPr marL="118872" indent="0">
              <a:buNone/>
            </a:pPr>
            <a:endParaRPr lang="en-US" sz="2400" dirty="0"/>
          </a:p>
          <a:p>
            <a:pPr marL="118872" indent="0">
              <a:buNone/>
            </a:pPr>
            <a:r>
              <a:rPr lang="en-US" sz="2400" dirty="0"/>
              <a:t>Club Contacts: 			</a:t>
            </a:r>
            <a:r>
              <a:rPr lang="en-US" sz="2400" dirty="0">
                <a:hlinkClick r:id="rId3"/>
              </a:rPr>
              <a:t>CLICK HERE</a:t>
            </a:r>
            <a:endParaRPr lang="en-US" sz="2400" dirty="0"/>
          </a:p>
          <a:p>
            <a:pPr marL="118872" indent="0">
              <a:buNone/>
            </a:pPr>
            <a:endParaRPr lang="en-US" sz="2400" b="1" u="sng" dirty="0"/>
          </a:p>
          <a:p>
            <a:pPr marL="118872" indent="0">
              <a:buNone/>
            </a:pPr>
            <a:r>
              <a:rPr lang="en-US" sz="2400" dirty="0"/>
              <a:t>Head Coach:</a:t>
            </a:r>
          </a:p>
          <a:p>
            <a:pPr marL="118872" indent="0">
              <a:buNone/>
            </a:pPr>
            <a:endParaRPr lang="en-US" sz="2400" dirty="0"/>
          </a:p>
          <a:p>
            <a:pPr marL="118872" indent="0">
              <a:buNone/>
            </a:pPr>
            <a:r>
              <a:rPr lang="en-US" sz="2400" dirty="0"/>
              <a:t>Assistant Coach:</a:t>
            </a:r>
          </a:p>
          <a:p>
            <a:pPr marL="118872" indent="0">
              <a:buNone/>
            </a:pPr>
            <a:endParaRPr lang="en-US" sz="2400" dirty="0"/>
          </a:p>
          <a:p>
            <a:pPr marL="118872" indent="0">
              <a:buNone/>
            </a:pPr>
            <a:r>
              <a:rPr lang="en-US" sz="2400" dirty="0"/>
              <a:t>Manager:</a:t>
            </a:r>
          </a:p>
          <a:p>
            <a:pPr marL="118872" indent="0">
              <a:buNone/>
            </a:pPr>
            <a:endParaRPr lang="en-US" sz="2400" dirty="0"/>
          </a:p>
          <a:p>
            <a:pPr marL="118872" indent="0">
              <a:buNone/>
            </a:pPr>
            <a:r>
              <a:rPr lang="en-US" sz="2400" dirty="0"/>
              <a:t>Age Group Coordinator:</a:t>
            </a:r>
          </a:p>
          <a:p>
            <a:pPr marL="118872" indent="0">
              <a:buNone/>
            </a:pPr>
            <a:endParaRPr lang="en-US" sz="2400" b="1" u="sng" dirty="0"/>
          </a:p>
          <a:p>
            <a:pPr marL="118872" indent="0">
              <a:buNone/>
            </a:pP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326613685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Equipment/Apparel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00200"/>
            <a:ext cx="4648200" cy="24384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charset="2"/>
              <a:buChar char="Ø"/>
            </a:pPr>
            <a:r>
              <a:rPr lang="en-US" dirty="0"/>
              <a:t>Mandatory club branding</a:t>
            </a:r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/>
              <a:t>Professional club image</a:t>
            </a:r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/>
              <a:t>Coach is responsible for team equipment</a:t>
            </a:r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4724400"/>
            <a:ext cx="381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Coastal FC</a:t>
            </a:r>
            <a:endParaRPr lang="en-US" sz="4000" dirty="0">
              <a:hlinkClick r:id="rId2"/>
            </a:endParaRPr>
          </a:p>
          <a:p>
            <a:pPr algn="ctr"/>
            <a:r>
              <a:rPr lang="en-US" sz="4000" dirty="0">
                <a:hlinkClick r:id="rId2"/>
              </a:rPr>
              <a:t>Online store</a:t>
            </a:r>
            <a:endParaRPr lang="en-US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FAA472-6C4A-2948-85D3-A3112A58E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67" y="1676400"/>
            <a:ext cx="4334933" cy="243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372B6A-D702-CD45-AE25-CA865C074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179619"/>
            <a:ext cx="2413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7540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Training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5410200" cy="4419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Ø"/>
            </a:pPr>
            <a:r>
              <a:rPr lang="en-US" sz="3000" dirty="0"/>
              <a:t>Starts:</a:t>
            </a:r>
          </a:p>
          <a:p>
            <a:pPr>
              <a:buFont typeface="Wingdings" charset="2"/>
              <a:buChar char="Ø"/>
            </a:pPr>
            <a:endParaRPr lang="en-US" sz="3000" dirty="0"/>
          </a:p>
          <a:p>
            <a:pPr>
              <a:buFont typeface="Wingdings" charset="2"/>
              <a:buChar char="Ø"/>
            </a:pPr>
            <a:r>
              <a:rPr lang="en-US" sz="3000" dirty="0"/>
              <a:t>Day:</a:t>
            </a:r>
          </a:p>
          <a:p>
            <a:pPr>
              <a:buFont typeface="Wingdings" charset="2"/>
              <a:buChar char="Ø"/>
            </a:pPr>
            <a:endParaRPr lang="en-US" sz="3000" dirty="0"/>
          </a:p>
          <a:p>
            <a:pPr>
              <a:buFont typeface="Wingdings" charset="2"/>
              <a:buChar char="Ø"/>
            </a:pPr>
            <a:r>
              <a:rPr lang="en-US" sz="3000" dirty="0"/>
              <a:t>Time:</a:t>
            </a:r>
          </a:p>
          <a:p>
            <a:pPr>
              <a:buFont typeface="Wingdings" charset="2"/>
              <a:buChar char="Ø"/>
            </a:pPr>
            <a:endParaRPr lang="en-US" sz="3000" dirty="0"/>
          </a:p>
          <a:p>
            <a:pPr>
              <a:buFont typeface="Wingdings" charset="2"/>
              <a:buChar char="Ø"/>
            </a:pPr>
            <a:r>
              <a:rPr lang="en-US" sz="3000" dirty="0"/>
              <a:t>Location:</a:t>
            </a:r>
          </a:p>
          <a:p>
            <a:pPr>
              <a:buFont typeface="Wingdings" charset="2"/>
              <a:buChar char="Ø"/>
            </a:pPr>
            <a:endParaRPr lang="en-US" sz="3000" dirty="0"/>
          </a:p>
          <a:p>
            <a:pPr>
              <a:buFont typeface="Wingdings" charset="2"/>
              <a:buChar char="Ø"/>
            </a:pPr>
            <a:r>
              <a:rPr lang="en-US" sz="3000" dirty="0"/>
              <a:t>Season ends:</a:t>
            </a:r>
          </a:p>
          <a:p>
            <a:pPr>
              <a:buFont typeface="Wingdings" charset="2"/>
              <a:buChar char="Ø"/>
            </a:pPr>
            <a:endParaRPr lang="en-US" sz="3000" dirty="0"/>
          </a:p>
          <a:p>
            <a:pPr>
              <a:buFont typeface="Wingdings" charset="2"/>
              <a:buChar char="Ø"/>
            </a:pPr>
            <a:r>
              <a:rPr lang="en-US" sz="3000" dirty="0"/>
              <a:t>Schedules online HERE</a:t>
            </a:r>
            <a:endParaRPr lang="en-US" sz="2600" dirty="0"/>
          </a:p>
          <a:p>
            <a:pPr lvl="1">
              <a:buFont typeface="Wingdings" charset="2"/>
              <a:buChar char="Ø"/>
            </a:pPr>
            <a:endParaRPr lang="en-US" sz="3000" dirty="0"/>
          </a:p>
          <a:p>
            <a:endParaRPr lang="en-US" dirty="0"/>
          </a:p>
          <a:p>
            <a:pPr marL="118872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828800"/>
            <a:ext cx="30353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2274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Game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Games start:</a:t>
            </a:r>
          </a:p>
          <a:p>
            <a:endParaRPr lang="en-CA" dirty="0"/>
          </a:p>
          <a:p>
            <a:r>
              <a:rPr lang="en-CA" dirty="0"/>
              <a:t>Day:</a:t>
            </a:r>
          </a:p>
          <a:p>
            <a:endParaRPr lang="en-CA" dirty="0"/>
          </a:p>
          <a:p>
            <a:r>
              <a:rPr lang="en-CA" dirty="0"/>
              <a:t>Time:</a:t>
            </a:r>
          </a:p>
          <a:p>
            <a:endParaRPr lang="en-CA" dirty="0"/>
          </a:p>
          <a:p>
            <a:r>
              <a:rPr lang="en-CA" dirty="0"/>
              <a:t>Locations:</a:t>
            </a:r>
          </a:p>
          <a:p>
            <a:endParaRPr lang="en-CA" dirty="0"/>
          </a:p>
          <a:p>
            <a:r>
              <a:rPr lang="en-CA" dirty="0"/>
              <a:t>Season ends:</a:t>
            </a:r>
          </a:p>
          <a:p>
            <a:endParaRPr lang="en-CA" dirty="0"/>
          </a:p>
          <a:p>
            <a:r>
              <a:rPr lang="en-CA" dirty="0"/>
              <a:t>Home Game schedule on website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2057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 01">
  <a:themeElements>
    <a:clrScheme name="Custom 2">
      <a:dk1>
        <a:sysClr val="windowText" lastClr="000000"/>
      </a:dk1>
      <a:lt1>
        <a:sysClr val="window" lastClr="FFFFFF"/>
      </a:lt1>
      <a:dk2>
        <a:srgbClr val="215A99"/>
      </a:dk2>
      <a:lt2>
        <a:srgbClr val="EEECE1"/>
      </a:lt2>
      <a:accent1>
        <a:srgbClr val="FFFFFF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16823</TotalTime>
  <Words>575</Words>
  <Application>Microsoft Macintosh PowerPoint</Application>
  <PresentationFormat>On-screen Show (4:3)</PresentationFormat>
  <Paragraphs>173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Wingdings</vt:lpstr>
      <vt:lpstr>Wingdings 2</vt:lpstr>
      <vt:lpstr>Wingdings 3</vt:lpstr>
      <vt:lpstr>Template 01</vt:lpstr>
      <vt:lpstr>Team Parent Meeting </vt:lpstr>
      <vt:lpstr>Introductions – Team Staff</vt:lpstr>
      <vt:lpstr>Introductions - Staff</vt:lpstr>
      <vt:lpstr>Technical Roles</vt:lpstr>
      <vt:lpstr>Administrative Roles</vt:lpstr>
      <vt:lpstr>Contacts</vt:lpstr>
      <vt:lpstr>Equipment/Apparel</vt:lpstr>
      <vt:lpstr>Training Schedule</vt:lpstr>
      <vt:lpstr>Game Schedule</vt:lpstr>
      <vt:lpstr>Code of Conduct</vt:lpstr>
      <vt:lpstr>Referee Abuse</vt:lpstr>
      <vt:lpstr>Harassment </vt:lpstr>
      <vt:lpstr>Coastal Philosophy</vt:lpstr>
      <vt:lpstr>Development Pillars</vt:lpstr>
      <vt:lpstr>Team Expectations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3</dc:title>
  <dc:creator>Lynda Mulder</dc:creator>
  <cp:lastModifiedBy>Nour Fathy</cp:lastModifiedBy>
  <cp:revision>138</cp:revision>
  <cp:lastPrinted>2013-08-29T17:35:31Z</cp:lastPrinted>
  <dcterms:created xsi:type="dcterms:W3CDTF">2012-09-03T23:25:42Z</dcterms:created>
  <dcterms:modified xsi:type="dcterms:W3CDTF">2020-09-20T19:59:59Z</dcterms:modified>
</cp:coreProperties>
</file>